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2DB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90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0033CC"/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>
                <a:solidFill>
                  <a:srgbClr val="0033CC"/>
                </a:solidFill>
              </a:rPr>
              <a:t>Cl vs </a:t>
            </a:r>
            <a:r>
              <a:rPr lang="el-GR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endParaRPr lang="en-US" sz="2800" dirty="0">
              <a:solidFill>
                <a:srgbClr val="0033CC"/>
              </a:solidFill>
            </a:endParaRPr>
          </a:p>
        </c:rich>
      </c:tx>
      <c:layout>
        <c:manualLayout>
          <c:xMode val="edge"/>
          <c:yMode val="edge"/>
          <c:x val="0.45433704659078533"/>
          <c:y val="2.37116043971581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rgbClr val="0033CC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Sheet1!$I$2</c:f>
              <c:strCache>
                <c:ptCount val="1"/>
                <c:pt idx="0">
                  <c:v>Cl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28575">
                <a:solidFill>
                  <a:schemeClr val="accent1"/>
                </a:solidFill>
                <a:round/>
              </a:ln>
              <a:effectLst/>
            </c:spPr>
          </c:marker>
          <c:xVal>
            <c:numRef>
              <c:f>Sheet1!$H$3:$H$23</c:f>
              <c:numCache>
                <c:formatCode>General</c:formatCode>
                <c:ptCount val="2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</c:numCache>
            </c:numRef>
          </c:xVal>
          <c:yVal>
            <c:numRef>
              <c:f>Sheet1!$I$3:$I$23</c:f>
              <c:numCache>
                <c:formatCode>0.00E+00</c:formatCode>
                <c:ptCount val="21"/>
                <c:pt idx="0">
                  <c:v>25.155999999999999</c:v>
                </c:pt>
                <c:pt idx="1">
                  <c:v>26.484999999999999</c:v>
                </c:pt>
                <c:pt idx="2">
                  <c:v>27.789000000000001</c:v>
                </c:pt>
                <c:pt idx="3">
                  <c:v>29.073</c:v>
                </c:pt>
                <c:pt idx="4">
                  <c:v>30.344999999999999</c:v>
                </c:pt>
                <c:pt idx="5">
                  <c:v>31.594000000000001</c:v>
                </c:pt>
                <c:pt idx="6">
                  <c:v>32.820999999999998</c:v>
                </c:pt>
                <c:pt idx="7">
                  <c:v>34.045000000000002</c:v>
                </c:pt>
                <c:pt idx="8">
                  <c:v>35.26</c:v>
                </c:pt>
                <c:pt idx="9">
                  <c:v>36.476999999999997</c:v>
                </c:pt>
                <c:pt idx="10">
                  <c:v>37.723999999999997</c:v>
                </c:pt>
                <c:pt idx="11">
                  <c:v>39.031999999999996</c:v>
                </c:pt>
                <c:pt idx="12">
                  <c:v>40.478000000000002</c:v>
                </c:pt>
                <c:pt idx="13">
                  <c:v>42.216000000000001</c:v>
                </c:pt>
                <c:pt idx="14">
                  <c:v>44.494</c:v>
                </c:pt>
                <c:pt idx="15">
                  <c:v>46.715000000000003</c:v>
                </c:pt>
                <c:pt idx="16">
                  <c:v>48.268000000000001</c:v>
                </c:pt>
                <c:pt idx="17">
                  <c:v>49.502000000000002</c:v>
                </c:pt>
                <c:pt idx="18">
                  <c:v>50.497</c:v>
                </c:pt>
                <c:pt idx="19">
                  <c:v>51.347000000000001</c:v>
                </c:pt>
                <c:pt idx="20">
                  <c:v>52.277000000000001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45C-4DCB-9189-2EAE7FB5B8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78566959"/>
        <c:axId val="1578567375"/>
      </c:scatterChart>
      <c:valAx>
        <c:axId val="157856695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rgbClr val="0033CC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l-GR" sz="20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sz="20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(°)</a:t>
                </a:r>
                <a:endParaRPr lang="en-US" sz="2000" dirty="0">
                  <a:solidFill>
                    <a:srgbClr val="0033CC"/>
                  </a:solidFill>
                </a:endParaRPr>
              </a:p>
            </c:rich>
          </c:tx>
          <c:layout>
            <c:manualLayout>
              <c:xMode val="edge"/>
              <c:yMode val="edge"/>
              <c:x val="0.48458805782535808"/>
              <c:y val="0.8922203615990951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rgbClr val="0033CC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8567375"/>
        <c:crosses val="autoZero"/>
        <c:crossBetween val="midCat"/>
      </c:valAx>
      <c:valAx>
        <c:axId val="15785673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rgbClr val="0033CC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>
                    <a:solidFill>
                      <a:srgbClr val="0033CC"/>
                    </a:solidFill>
                  </a:rPr>
                  <a:t>Cl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rgbClr val="0033CC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E+00" sourceLinked="1"/>
        <c:majorTickMark val="none"/>
        <c:minorTickMark val="none"/>
        <c:tickLblPos val="nextTo"/>
        <c:spPr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8566959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0033CC"/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>
                <a:solidFill>
                  <a:srgbClr val="0033CC"/>
                </a:solidFill>
              </a:rPr>
              <a:t>Cd vs </a:t>
            </a:r>
            <a:r>
              <a:rPr lang="el-GR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endParaRPr lang="en-US" sz="2800" dirty="0">
              <a:solidFill>
                <a:srgbClr val="0033CC"/>
              </a:solidFill>
            </a:endParaRPr>
          </a:p>
        </c:rich>
      </c:tx>
      <c:layout>
        <c:manualLayout>
          <c:xMode val="edge"/>
          <c:yMode val="edge"/>
          <c:x val="0.44249677511954028"/>
          <c:y val="5.20675844383863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rgbClr val="0033CC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Sheet1!$L$2</c:f>
              <c:strCache>
                <c:ptCount val="1"/>
                <c:pt idx="0">
                  <c:v>Cd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28575">
                <a:solidFill>
                  <a:schemeClr val="accent1"/>
                </a:solidFill>
                <a:round/>
              </a:ln>
              <a:effectLst/>
            </c:spPr>
          </c:marker>
          <c:xVal>
            <c:numRef>
              <c:f>Sheet1!$K$3:$K$23</c:f>
              <c:numCache>
                <c:formatCode>General</c:formatCode>
                <c:ptCount val="2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</c:numCache>
            </c:numRef>
          </c:xVal>
          <c:yVal>
            <c:numRef>
              <c:f>Sheet1!$L$3:$L$23</c:f>
              <c:numCache>
                <c:formatCode>0.00E+00</c:formatCode>
                <c:ptCount val="21"/>
                <c:pt idx="0">
                  <c:v>0.93081000000000003</c:v>
                </c:pt>
                <c:pt idx="1">
                  <c:v>1.2984</c:v>
                </c:pt>
                <c:pt idx="2">
                  <c:v>1.6994</c:v>
                </c:pt>
                <c:pt idx="3">
                  <c:v>2.1354000000000002</c:v>
                </c:pt>
                <c:pt idx="4">
                  <c:v>2.6089000000000002</c:v>
                </c:pt>
                <c:pt idx="5">
                  <c:v>3.1141000000000001</c:v>
                </c:pt>
                <c:pt idx="6">
                  <c:v>3.6505999999999998</c:v>
                </c:pt>
                <c:pt idx="7">
                  <c:v>4.2248999999999999</c:v>
                </c:pt>
                <c:pt idx="8">
                  <c:v>4.8316999999999997</c:v>
                </c:pt>
                <c:pt idx="9">
                  <c:v>5.4720000000000004</c:v>
                </c:pt>
                <c:pt idx="10">
                  <c:v>6.1512000000000002</c:v>
                </c:pt>
                <c:pt idx="11">
                  <c:v>6.8752000000000004</c:v>
                </c:pt>
                <c:pt idx="12">
                  <c:v>7.6492000000000004</c:v>
                </c:pt>
                <c:pt idx="13">
                  <c:v>8.5032999999999994</c:v>
                </c:pt>
                <c:pt idx="14">
                  <c:v>9.4680999999999997</c:v>
                </c:pt>
                <c:pt idx="15">
                  <c:v>10.502000000000001</c:v>
                </c:pt>
                <c:pt idx="16">
                  <c:v>11.518000000000001</c:v>
                </c:pt>
                <c:pt idx="17">
                  <c:v>12.54</c:v>
                </c:pt>
                <c:pt idx="18">
                  <c:v>13.565</c:v>
                </c:pt>
                <c:pt idx="19">
                  <c:v>14.606999999999999</c:v>
                </c:pt>
                <c:pt idx="20">
                  <c:v>15.698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13D-45D7-9426-A1947F9BBE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21543567"/>
        <c:axId val="1921541903"/>
      </c:scatterChart>
      <c:valAx>
        <c:axId val="192154356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rgbClr val="0033CC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l-GR" sz="20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sz="20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l-GR" sz="20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°</a:t>
                </a:r>
                <a:r>
                  <a:rPr lang="en-US" sz="20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2000" dirty="0">
                  <a:solidFill>
                    <a:srgbClr val="0033CC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rgbClr val="0033CC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1541903"/>
        <c:crosses val="autoZero"/>
        <c:crossBetween val="midCat"/>
      </c:valAx>
      <c:valAx>
        <c:axId val="19215419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rgbClr val="0033CC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>
                    <a:solidFill>
                      <a:srgbClr val="0033CC"/>
                    </a:solidFill>
                  </a:rPr>
                  <a:t>Cd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rgbClr val="0033CC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E+00" sourceLinked="1"/>
        <c:majorTickMark val="none"/>
        <c:minorTickMark val="none"/>
        <c:tickLblPos val="nextTo"/>
        <c:spPr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1543567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2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2"/>
    <cs:fontRef idx="minor">
      <a:schemeClr val="tx2"/>
    </cs:fontRef>
    <cs:spPr>
      <a:ln w="9525">
        <a:solidFill>
          <a:schemeClr val="phClr"/>
        </a:solidFill>
        <a:round/>
      </a:ln>
    </cs:spPr>
  </cs:dataPointMarker>
  <cs:dataPointMarkerLayout symbol="circle" size="5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spPr>
      <a:ln>
        <a:solidFill>
          <a:schemeClr val="tx2">
            <a:lumMod val="40000"/>
            <a:lumOff val="60000"/>
          </a:schemeClr>
        </a:solidFill>
      </a:ln>
    </cs:spPr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42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2"/>
    <cs:fontRef idx="minor">
      <a:schemeClr val="tx2"/>
    </cs:fontRef>
    <cs:spPr>
      <a:ln w="9525">
        <a:solidFill>
          <a:schemeClr val="phClr"/>
        </a:solidFill>
        <a:round/>
      </a:ln>
    </cs:spPr>
  </cs:dataPointMarker>
  <cs:dataPointMarkerLayout symbol="circle" size="5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spPr>
      <a:ln>
        <a:solidFill>
          <a:schemeClr val="tx2">
            <a:lumMod val="40000"/>
            <a:lumOff val="60000"/>
          </a:schemeClr>
        </a:solidFill>
      </a:ln>
    </cs:spPr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B780F-94B8-5761-528E-F01DD2E6E7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095A1B-109E-1775-1EFA-EDA91C0C6D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BDD981-CCE2-4A59-DE97-8EB0CA760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2E94-DD3F-470C-BA8F-4C785CF09699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355964-6E3E-77EB-E681-1CBDC2D71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887878-94C2-B1D8-0865-16467BAF7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12811-C99F-47B0-BF30-11F85377B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330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D9017-C24F-6786-5F63-B042A0E81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C2BA03-CD8C-2D70-16EB-4B2F2D40B0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402244-FE9C-227D-C469-CD86997D1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2E94-DD3F-470C-BA8F-4C785CF09699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39EF99-5D25-D9FA-1F7E-8CB5038A9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F5F911-0B51-A7EA-FE4B-185C4F9BD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12811-C99F-47B0-BF30-11F85377B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288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69D98E-F498-AECC-4665-2BE91A1411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536D60-A835-3A6C-3A7F-621A1C90D5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B7924B-68E4-3A5E-3037-2466846E4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2E94-DD3F-470C-BA8F-4C785CF09699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6183B-5DD7-8DAB-6453-71231A7B9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2C5F0-4052-A0C3-83FE-24527AD5D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12811-C99F-47B0-BF30-11F85377B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759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7B78D-09AC-9B7D-14FF-6D2565C35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33B0D-40A1-0639-7F88-EDCB2947F4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F654AC-996D-5C4A-CB85-37EF18043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2E94-DD3F-470C-BA8F-4C785CF09699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5CD476-ECE7-92E1-E1B6-A9A3618A0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AD4753-A829-26C2-934E-D6655BF00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12811-C99F-47B0-BF30-11F85377B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1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19489-1511-2EF5-0017-A2A075282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2D3069-9E12-8B87-AFCD-7E2CFA2A73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CED1F-3675-E8F2-7383-6BCC2B6E4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2E94-DD3F-470C-BA8F-4C785CF09699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6266B1-2D14-F716-2D41-C78406BA2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107D5E-2544-EF54-53CE-B59D054C8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12811-C99F-47B0-BF30-11F85377B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322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3C6B4-5918-44A5-A980-FC7A8790D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BCCFB0-B5BC-2574-84DB-E2D12934F7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416D52-DC05-191B-5651-82BA23166F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02C82D-BBFC-80F5-C6C1-7410A806C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2E94-DD3F-470C-BA8F-4C785CF09699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6785C3-FBF4-98ED-481B-34C05D845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C006DD-3DB8-6B32-AB87-9E610D6AC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12811-C99F-47B0-BF30-11F85377B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802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3C80E-EE3B-662D-967F-B0E132E10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2BF70E-8357-F68B-82AE-7FDF44CD06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A68E74-848C-E091-966F-DFF50A009D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4EBADA-AAA0-B954-1CC5-59528D3AC1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CE5DDB-A8B2-759F-0A6A-6060F82572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02E5C9-4254-0AEC-B8C2-BB4BF2D49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2E94-DD3F-470C-BA8F-4C785CF09699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2984D3-A86E-08CE-6814-34D1AEA35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B9E59C-CF69-4849-8E60-FA145E4A3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12811-C99F-47B0-BF30-11F85377B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163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E100B-2F4C-1B74-CFDA-5CB7913D2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C1AD2B-7997-7ADE-A66C-D95EA062F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2E94-DD3F-470C-BA8F-4C785CF09699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1FE3C6-8A30-1BE0-CABB-41C6B941C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5012D3-D325-1956-7401-57B8A8D47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12811-C99F-47B0-BF30-11F85377B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457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AFCAF2-1F33-4086-F47F-EA7F7CCDA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2E94-DD3F-470C-BA8F-4C785CF09699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67BD99-F53B-430B-7B0B-F2DBDFFB0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DD1AFF-A1CC-EEB6-49B9-35A279FC3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12811-C99F-47B0-BF30-11F85377B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947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0765E-0EE0-C174-EFC6-FFA872D3A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AE877-21EB-C149-1417-0DE5C2AF69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6FFA2E-95F9-8267-6103-DAF228F08B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42F796-87FD-E0A9-585B-A89C297B7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2E94-DD3F-470C-BA8F-4C785CF09699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5797D9-79F0-FE3D-8053-F8C57FEEE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A5FB8F-F198-834B-4DC4-359FBF0FB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12811-C99F-47B0-BF30-11F85377B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F2496-5D72-06B1-5FDD-F590E523A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D2A139-0B9A-5069-2FAC-1DB5FDF6DE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E59FCA-1C50-C9F2-4F35-745C644A8B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1A0CC7-7044-F467-63B1-F4350B1CE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2E94-DD3F-470C-BA8F-4C785CF09699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A8D999-C410-9E39-6C46-39B307A25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9A8A25-EA74-B028-2EE0-8AB8EB403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12811-C99F-47B0-BF30-11F85377B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940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2B6E60-679A-5437-8620-CB9518B51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AAEDEA-2C93-221F-A30C-E66741701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4B0F34-3FCF-17B1-BDCB-AE825DAF1E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02E94-DD3F-470C-BA8F-4C785CF09699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70E9A4-EE40-3D4D-D708-64E543BE0C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76F1F0-B365-7156-F6E5-2F20AEE3E5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12811-C99F-47B0-BF30-11F85377B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297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DEDCD-4D44-185C-2EEC-3BF5DDD300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8621" y="-407856"/>
            <a:ext cx="9865567" cy="1966068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002D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Effects of the Martian Atmospheric Conditions on a NACA 4412 Airfoil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76528A-FD85-68AB-93E4-6C722915DD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2465" y="2020285"/>
            <a:ext cx="9287069" cy="2395426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Alex Higuera Pierre Noel, Presenter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Sergey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Shkarayev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Mentor</a:t>
            </a:r>
          </a:p>
          <a:p>
            <a:pPr>
              <a:spcBef>
                <a:spcPts val="1800"/>
              </a:spcBef>
            </a:pPr>
            <a:r>
              <a:rPr lang="en-US" b="1" dirty="0">
                <a:solidFill>
                  <a:srgbClr val="002D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Arizona Space Grant Consortium Symposium</a:t>
            </a:r>
          </a:p>
          <a:p>
            <a:pPr>
              <a:spcBef>
                <a:spcPts val="18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Tempe, Arizona</a:t>
            </a:r>
          </a:p>
          <a:p>
            <a:pPr>
              <a:spcBef>
                <a:spcPts val="18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April 21-22, 2023</a:t>
            </a:r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85373C48-0D8D-CAB4-701D-9F5B45A96F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4188" y="4973216"/>
            <a:ext cx="1217812" cy="1884784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86942BF-3A71-C4D8-5F12-702626589D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324" y="4973216"/>
            <a:ext cx="1789352" cy="1884784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B232A766-26DB-5EBD-1160-03B28936A7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68648"/>
            <a:ext cx="1789352" cy="178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387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0C12-B42C-673B-A5EF-E5CFAA9AE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-8937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002D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CFD Model</a:t>
            </a:r>
          </a:p>
        </p:txBody>
      </p:sp>
      <p:pic>
        <p:nvPicPr>
          <p:cNvPr id="4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0DA69930-4504-45D9-D8D4-00E9DF790F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0669" y="5664225"/>
            <a:ext cx="771331" cy="11937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57F41A8-CCFC-166D-3B1B-136B604F36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712" y="985689"/>
            <a:ext cx="9934575" cy="24433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177370-2CB4-4009-4FAC-4A665B7684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8712" y="3429000"/>
            <a:ext cx="5943600" cy="28555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A334C60-13E1-9C38-4D61-6BB5FB06C3B1}"/>
              </a:ext>
            </a:extLst>
          </p:cNvPr>
          <p:cNvSpPr txBox="1"/>
          <p:nvPr/>
        </p:nvSpPr>
        <p:spPr>
          <a:xfrm>
            <a:off x="652851" y="985689"/>
            <a:ext cx="475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[1]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7229F3-A378-47B9-E588-74F2B4F00692}"/>
              </a:ext>
            </a:extLst>
          </p:cNvPr>
          <p:cNvSpPr txBox="1"/>
          <p:nvPr/>
        </p:nvSpPr>
        <p:spPr>
          <a:xfrm>
            <a:off x="600268" y="3429000"/>
            <a:ext cx="475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[2]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BC7E0E-B6DB-28F4-0CE1-38A81A8B69D9}"/>
              </a:ext>
            </a:extLst>
          </p:cNvPr>
          <p:cNvSpPr txBox="1"/>
          <p:nvPr/>
        </p:nvSpPr>
        <p:spPr>
          <a:xfrm>
            <a:off x="7256688" y="3700202"/>
            <a:ext cx="3806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D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[1] A more detailed view of the meshing on the airfoil’s edges</a:t>
            </a:r>
          </a:p>
          <a:p>
            <a:endParaRPr lang="en-US" dirty="0">
              <a:solidFill>
                <a:srgbClr val="002D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002D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002D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[2] A close view of the inner meshing for the airfoil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AF303EA9-3BE7-1BB7-040C-8F4CEB1937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8" y="6036199"/>
            <a:ext cx="771331" cy="81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737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0C12-B42C-673B-A5EF-E5CFAA9AE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002D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CFD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179B8-CA4F-0F70-6521-6E55864AF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8196" y="1605919"/>
            <a:ext cx="4631094" cy="4704637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Now the problem can be taken to ANSYS Fluent.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First off, setting a polyhedral mesh pattern, which is desirable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model to be used is k-omega Shear Stress Transport (SST)</a:t>
            </a:r>
          </a:p>
        </p:txBody>
      </p:sp>
      <p:pic>
        <p:nvPicPr>
          <p:cNvPr id="4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0DA69930-4504-45D9-D8D4-00E9DF790F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0669" y="5664225"/>
            <a:ext cx="771331" cy="11937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6A72E88-8467-2CB2-CCE9-817C96E37751}"/>
              </a:ext>
            </a:extLst>
          </p:cNvPr>
          <p:cNvSpPr txBox="1"/>
          <p:nvPr/>
        </p:nvSpPr>
        <p:spPr>
          <a:xfrm>
            <a:off x="1617654" y="5278503"/>
            <a:ext cx="4195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Polyhedral mesh pattern applied through Fluent</a:t>
            </a:r>
          </a:p>
        </p:txBody>
      </p:sp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C258CD22-106B-508C-29F3-FF5109FE6B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378923"/>
            <a:ext cx="5754574" cy="3846220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6F7A2207-6230-4B1C-4D8A-FCC766306C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8" y="6036199"/>
            <a:ext cx="771331" cy="81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974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0C12-B42C-673B-A5EF-E5CFAA9AE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117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002D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CFD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179B8-CA4F-0F70-6521-6E55864AF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129" y="1344768"/>
            <a:ext cx="3784259" cy="4402202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Set the different sections as their respective role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Assign the specific reference conditions for Mars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Create lift and drag coefficient definitions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Initialize and start the calculations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0DA69930-4504-45D9-D8D4-00E9DF790F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0669" y="5664225"/>
            <a:ext cx="771331" cy="11937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6A72E88-8467-2CB2-CCE9-817C96E37751}"/>
              </a:ext>
            </a:extLst>
          </p:cNvPr>
          <p:cNvSpPr txBox="1"/>
          <p:nvPr/>
        </p:nvSpPr>
        <p:spPr>
          <a:xfrm>
            <a:off x="6096000" y="4917900"/>
            <a:ext cx="4195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Boundary conditions and reference values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125739-9309-5C5E-86BA-66069E5018BE}"/>
              </a:ext>
            </a:extLst>
          </p:cNvPr>
          <p:cNvSpPr/>
          <p:nvPr/>
        </p:nvSpPr>
        <p:spPr>
          <a:xfrm>
            <a:off x="4357443" y="1716833"/>
            <a:ext cx="7576410" cy="3135085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34C0AA-D33D-7D1B-C6DA-429AFC01C6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722" y="1877080"/>
            <a:ext cx="3602124" cy="28124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DEA3BF2-A68B-D617-8D1C-BF83F1E51A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9499" y="1877080"/>
            <a:ext cx="3741223" cy="2526967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D2C76130-DB15-183D-E8C1-D75FBE2353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8" y="6036199"/>
            <a:ext cx="771331" cy="81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948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8E8B7B6-2C3A-AC5F-0380-B776A73DD6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018" y="982611"/>
            <a:ext cx="5697894" cy="28348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9B933E0-11F3-9297-4AA8-0F64AC4B11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018" y="3817431"/>
            <a:ext cx="5697894" cy="28348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F10C12-B42C-673B-A5EF-E5CFAA9AE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002D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CFD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179B8-CA4F-0F70-6521-6E55864AF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7565" y="1332516"/>
            <a:ext cx="4988769" cy="4928596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 calculations are performed, the solutions converge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flatter the curve, the more accurate the result if the setup is right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relevant data is printed into Fluent’s console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process is repeated varying angle of attack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0DA69930-4504-45D9-D8D4-00E9DF790F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0669" y="5664225"/>
            <a:ext cx="771331" cy="11937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6A72E88-8467-2CB2-CCE9-817C96E37751}"/>
              </a:ext>
            </a:extLst>
          </p:cNvPr>
          <p:cNvSpPr txBox="1"/>
          <p:nvPr/>
        </p:nvSpPr>
        <p:spPr>
          <a:xfrm>
            <a:off x="1090132" y="6467585"/>
            <a:ext cx="4195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convergence of a solution in Fluent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914F5796-342F-D720-DD95-6DB516CBAD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85005"/>
            <a:ext cx="523875" cy="55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470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0DA69930-4504-45D9-D8D4-00E9DF790F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0669" y="5664225"/>
            <a:ext cx="771331" cy="11937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5AE8D6B-31FD-74A8-5154-877791E1D3FE}"/>
              </a:ext>
            </a:extLst>
          </p:cNvPr>
          <p:cNvSpPr/>
          <p:nvPr/>
        </p:nvSpPr>
        <p:spPr>
          <a:xfrm>
            <a:off x="699800" y="1110950"/>
            <a:ext cx="10988920" cy="456621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F10C12-B42C-673B-A5EF-E5CFAA9AE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069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002D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A72E88-8467-2CB2-CCE9-817C96E37751}"/>
              </a:ext>
            </a:extLst>
          </p:cNvPr>
          <p:cNvSpPr txBox="1"/>
          <p:nvPr/>
        </p:nvSpPr>
        <p:spPr>
          <a:xfrm>
            <a:off x="2153816" y="5754148"/>
            <a:ext cx="7884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Lift Coefficient (Cl) vs Angle of Attack (α) plot ranging from α=0 to α=20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C65FE46-58DA-46DE-EEEE-7FA08E2D50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089892"/>
              </p:ext>
            </p:extLst>
          </p:nvPr>
        </p:nvGraphicFramePr>
        <p:xfrm>
          <a:off x="568598" y="1150607"/>
          <a:ext cx="11054804" cy="4526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31DD147E-AB67-2C1B-C381-C9A2FBCE05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3" y="6026674"/>
            <a:ext cx="771331" cy="81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9832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0DA69930-4504-45D9-D8D4-00E9DF790F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0669" y="5664225"/>
            <a:ext cx="771331" cy="11937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F10C12-B42C-673B-A5EF-E5CFAA9AE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272" y="6456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A72E88-8467-2CB2-CCE9-817C96E37751}"/>
              </a:ext>
            </a:extLst>
          </p:cNvPr>
          <p:cNvSpPr txBox="1"/>
          <p:nvPr/>
        </p:nvSpPr>
        <p:spPr>
          <a:xfrm>
            <a:off x="2153816" y="5891780"/>
            <a:ext cx="7884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Drag Coefficient (Cl) vs Angle of Attack (α) plot ranging from α=0 to α=20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56581D5-1C68-E9D7-0DAA-B30832A74F8E}"/>
              </a:ext>
            </a:extLst>
          </p:cNvPr>
          <p:cNvSpPr/>
          <p:nvPr/>
        </p:nvSpPr>
        <p:spPr>
          <a:xfrm>
            <a:off x="517662" y="1289294"/>
            <a:ext cx="11070953" cy="438787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CB07289-DA8C-CAB5-6510-DA79E119DD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0068394"/>
              </p:ext>
            </p:extLst>
          </p:nvPr>
        </p:nvGraphicFramePr>
        <p:xfrm>
          <a:off x="437962" y="1061738"/>
          <a:ext cx="11070953" cy="4387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EE4F76A9-772D-DED3-7D3E-2F914AA3F4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3" y="6026674"/>
            <a:ext cx="771331" cy="81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7543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0C12-B42C-673B-A5EF-E5CFAA9AE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-4316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  <p:pic>
        <p:nvPicPr>
          <p:cNvPr id="4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0DA69930-4504-45D9-D8D4-00E9DF790F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0669" y="5664225"/>
            <a:ext cx="771331" cy="11937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6A72E88-8467-2CB2-CCE9-817C96E37751}"/>
              </a:ext>
            </a:extLst>
          </p:cNvPr>
          <p:cNvSpPr txBox="1"/>
          <p:nvPr/>
        </p:nvSpPr>
        <p:spPr>
          <a:xfrm>
            <a:off x="2153816" y="5891780"/>
            <a:ext cx="7884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Lift Coefficient (Cl) and Drag Coefficient (Cd) vs α plots for various Reynolds numbers, all of them determined through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Xfoil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(airfoiltools.com)</a:t>
            </a:r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4823FDC2-321F-08DF-53AF-1596367550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5701" y="1270417"/>
            <a:ext cx="9060597" cy="4393808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3899A0CB-ADA9-AB7C-D48C-18F92EA0D2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8" y="6036199"/>
            <a:ext cx="771331" cy="81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900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0C12-B42C-673B-A5EF-E5CFAA9AE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-5715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179B8-CA4F-0F70-6521-6E55864AF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4101" y="917998"/>
            <a:ext cx="10246568" cy="511820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More easily identifiable adjustments for Mars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Cost effective, accurate simulations of Mars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better understanding of the studied phenomena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Showing to the world that flight on Mars is more than possible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Making the understanding of these topics and experimentation more accessible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Cementing the importance of CFD and its applications</a:t>
            </a:r>
          </a:p>
        </p:txBody>
      </p:sp>
      <p:pic>
        <p:nvPicPr>
          <p:cNvPr id="4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0DA69930-4504-45D9-D8D4-00E9DF790F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0669" y="5664225"/>
            <a:ext cx="771331" cy="1193775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B7DF9A9F-972A-DFCA-15A0-04556AF651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19" y="5969524"/>
            <a:ext cx="771331" cy="81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8696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0C12-B42C-673B-A5EF-E5CFAA9AE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069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179B8-CA4F-0F70-6521-6E55864AF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4101" y="1142911"/>
            <a:ext cx="10246568" cy="511820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Sergey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Shkarayev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my Space Grant mentor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Adrien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Bouskela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who oriented me during the whole project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AME department for providing the infrastructure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Michelle Coe, Arizona/NASA Space Grant Program manager and a huge source of support and motivation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rest of the Arizona Space Grant team for this opportunity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40C4CA03-9D17-831C-CAE4-75B6C63D84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1763" y="5050828"/>
            <a:ext cx="1122090" cy="1736637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CD7112E3-C706-842F-E0BD-26CFBD4501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283" y="4991383"/>
            <a:ext cx="1648706" cy="1736637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154CC91F-C36C-C5E3-827D-4A3877D9EB5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6" r="3010" b="14079"/>
          <a:stretch/>
        </p:blipFill>
        <p:spPr>
          <a:xfrm>
            <a:off x="87994" y="4991384"/>
            <a:ext cx="1903183" cy="186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8362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0C12-B42C-673B-A5EF-E5CFAA9AE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9884"/>
            <a:ext cx="10515600" cy="3028092"/>
          </a:xfrm>
        </p:spPr>
        <p:txBody>
          <a:bodyPr>
            <a:normAutofit/>
          </a:bodyPr>
          <a:lstStyle/>
          <a:p>
            <a:pPr algn="ctr"/>
            <a:r>
              <a:rPr lang="en-US" sz="72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11CBE6DC-ED4C-52E3-383D-3DF8D62DA7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1763" y="4902682"/>
            <a:ext cx="1217812" cy="1884784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4F92D58B-1632-933E-F327-AB149402BD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324" y="4973216"/>
            <a:ext cx="1789352" cy="1884784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694AFC2E-F8CB-0ADE-606F-F913A63C689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6" r="3010" b="14079"/>
          <a:stretch/>
        </p:blipFill>
        <p:spPr>
          <a:xfrm>
            <a:off x="69202" y="4832148"/>
            <a:ext cx="2065538" cy="202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578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0C12-B42C-673B-A5EF-E5CFAA9AE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002D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Mars’ Significance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179B8-CA4F-0F70-6521-6E55864AF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2846"/>
            <a:ext cx="4470918" cy="4711959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Mars represents our current main planet exploration objective.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Its proximity is an important factor.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scientific interest is endless, as well as its potential.</a:t>
            </a:r>
          </a:p>
        </p:txBody>
      </p:sp>
      <p:pic>
        <p:nvPicPr>
          <p:cNvPr id="4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0DA69930-4504-45D9-D8D4-00E9DF790F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0669" y="5664225"/>
            <a:ext cx="771331" cy="119377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C955928-136B-73FC-3EF2-3CC362AE8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503" y="1221255"/>
            <a:ext cx="4711959" cy="471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EFEB8F9-E30D-C6A3-5553-A4F7AE4496E9}"/>
              </a:ext>
            </a:extLst>
          </p:cNvPr>
          <p:cNvSpPr txBox="1"/>
          <p:nvPr/>
        </p:nvSpPr>
        <p:spPr>
          <a:xfrm>
            <a:off x="6170648" y="5933214"/>
            <a:ext cx="4195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Mars photo taken by the Rosetta space probe (ESA)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937D6CFC-BA63-A8C2-83B6-81AED316B5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9" y="5914552"/>
            <a:ext cx="860244" cy="90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783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0C12-B42C-673B-A5EF-E5CFAA9AE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66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002D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CFD: Why is it Important?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179B8-CA4F-0F70-6521-6E55864AF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0090" y="1625373"/>
            <a:ext cx="4470918" cy="4802187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CFD stands for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Computational Fluid Dynamics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CFD simulations are a fundamental tool for engineering and science.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Simulating Mars and its conditions is one of the many examples.</a:t>
            </a:r>
          </a:p>
        </p:txBody>
      </p:sp>
      <p:pic>
        <p:nvPicPr>
          <p:cNvPr id="4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0DA69930-4504-45D9-D8D4-00E9DF790F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0669" y="5664225"/>
            <a:ext cx="771331" cy="11937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EFEB8F9-E30D-C6A3-5553-A4F7AE4496E9}"/>
              </a:ext>
            </a:extLst>
          </p:cNvPr>
          <p:cNvSpPr txBox="1"/>
          <p:nvPr/>
        </p:nvSpPr>
        <p:spPr>
          <a:xfrm>
            <a:off x="1521843" y="5094919"/>
            <a:ext cx="4195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 example of CFD by flowgy.com</a:t>
            </a:r>
          </a:p>
        </p:txBody>
      </p:sp>
      <p:pic>
        <p:nvPicPr>
          <p:cNvPr id="7" name="Picture 6" descr="A close-up of a bug&#10;&#10;Description automatically generated with low confidence">
            <a:extLst>
              <a:ext uri="{FF2B5EF4-FFF2-40B4-BE49-F238E27FC236}">
                <a16:creationId xmlns:a16="http://schemas.microsoft.com/office/drawing/2014/main" id="{B6384D28-F150-29C2-FBF5-FEB086D762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01" y="1951659"/>
            <a:ext cx="5344550" cy="3008784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532ECD9C-3ACE-FEC0-5F90-76BC0235BD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9" y="5914552"/>
            <a:ext cx="860244" cy="90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175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0C12-B42C-673B-A5EF-E5CFAA9AE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069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002D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Simulating Mars and its Conditions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179B8-CA4F-0F70-6521-6E55864AF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911" y="1286107"/>
            <a:ext cx="5001208" cy="5366620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Adapting to all relevant conditions is imperative.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Density is about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0.020 kg/m</a:t>
            </a:r>
            <a:r>
              <a:rPr lang="en-US" u="sng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Atmospheric Pressure is about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600 Pa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says that Mars’ atmosphere is thinner than the Earth’s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difference can be seen in, for instance, an airfoil.</a:t>
            </a:r>
          </a:p>
        </p:txBody>
      </p:sp>
      <p:pic>
        <p:nvPicPr>
          <p:cNvPr id="4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0DA69930-4504-45D9-D8D4-00E9DF790F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0669" y="5664225"/>
            <a:ext cx="771331" cy="11937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EFEB8F9-E30D-C6A3-5553-A4F7AE4496E9}"/>
              </a:ext>
            </a:extLst>
          </p:cNvPr>
          <p:cNvSpPr txBox="1"/>
          <p:nvPr/>
        </p:nvSpPr>
        <p:spPr>
          <a:xfrm>
            <a:off x="6423309" y="5639832"/>
            <a:ext cx="4195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CFD on an airfoil by researchgate.net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16CA724-E5E9-CCAE-9C0F-08D96FC5D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118" y="1690688"/>
            <a:ext cx="6424049" cy="354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0F262E5A-6783-83CA-6810-1EFBA67EDA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8" y="6036199"/>
            <a:ext cx="771331" cy="81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131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0C12-B42C-673B-A5EF-E5CFAA9AE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894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002D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CFD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179B8-CA4F-0F70-6521-6E55864AF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33388" y="1277049"/>
            <a:ext cx="4470918" cy="5445728"/>
          </a:xfrm>
        </p:spPr>
        <p:txBody>
          <a:bodyPr>
            <a:normAutofit/>
          </a:bodyPr>
          <a:lstStyle/>
          <a:p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ANSYS Fluent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is an example of a CFD solver.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Take any airfoil, in this case a NACA 4412.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By generating the necessary geometry, airflow over the airfoil can be simulated.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Start by the extrusion.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Body of influence was added </a:t>
            </a:r>
          </a:p>
        </p:txBody>
      </p:sp>
      <p:pic>
        <p:nvPicPr>
          <p:cNvPr id="4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0DA69930-4504-45D9-D8D4-00E9DF790F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0669" y="5664225"/>
            <a:ext cx="771331" cy="11937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A1C81D-09B3-648D-1DE5-D43847FD38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21" y="1504359"/>
            <a:ext cx="6954267" cy="44073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6A72E88-8467-2CB2-CCE9-817C96E37751}"/>
              </a:ext>
            </a:extLst>
          </p:cNvPr>
          <p:cNvSpPr txBox="1"/>
          <p:nvPr/>
        </p:nvSpPr>
        <p:spPr>
          <a:xfrm>
            <a:off x="1425954" y="5911700"/>
            <a:ext cx="4195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Geometry for the simulation, including the body of influence (colored in blue). 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957ECB50-4145-ED5E-927D-FD176D43DF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8" y="6036199"/>
            <a:ext cx="771331" cy="81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185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0C12-B42C-673B-A5EF-E5CFAA9AE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002D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CFD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179B8-CA4F-0F70-6521-6E55864AF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473" y="1373138"/>
            <a:ext cx="5197151" cy="5261062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With the geometry done, it is time to create the mesh.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Each individual element of it is analyzed and then accounted for.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method is known as Finite Element Analysis (FEA).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Generally, the finer the grid is, the better.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0DA69930-4504-45D9-D8D4-00E9DF790F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0669" y="5664225"/>
            <a:ext cx="771331" cy="11937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6A72E88-8467-2CB2-CCE9-817C96E37751}"/>
              </a:ext>
            </a:extLst>
          </p:cNvPr>
          <p:cNvSpPr txBox="1"/>
          <p:nvPr/>
        </p:nvSpPr>
        <p:spPr>
          <a:xfrm>
            <a:off x="6712596" y="5318448"/>
            <a:ext cx="41956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Meshing of the airfoil’s outline on the figure. The two different sections are due to how the outline was created.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678182-5A3E-65C6-EB42-3FEA75199F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060" y="1373137"/>
            <a:ext cx="5086739" cy="1868501"/>
          </a:xfrm>
          <a:prstGeom prst="rect">
            <a:avLst/>
          </a:prstGeom>
        </p:spPr>
      </p:pic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8FAFAD1E-C392-5C34-EDD2-7ACCDD1AB4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059" y="3527019"/>
            <a:ext cx="5090933" cy="1791429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FCD37767-35C9-81D3-52BC-FB144B45AF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8" y="6036199"/>
            <a:ext cx="771331" cy="81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18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0C12-B42C-673B-A5EF-E5CFAA9AE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069" y="-1132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002D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CFD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179B8-CA4F-0F70-6521-6E55864AF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4261" y="1873937"/>
            <a:ext cx="4696408" cy="49840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next is to apply inflation to the whole body.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 boundary for the inflation, the airfoil is used.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 said formerly, a fine mesh is desirable.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process is very common and useful</a:t>
            </a:r>
          </a:p>
        </p:txBody>
      </p:sp>
      <p:pic>
        <p:nvPicPr>
          <p:cNvPr id="4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0DA69930-4504-45D9-D8D4-00E9DF790F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0669" y="5664225"/>
            <a:ext cx="771331" cy="11937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6A72E88-8467-2CB2-CCE9-817C96E37751}"/>
              </a:ext>
            </a:extLst>
          </p:cNvPr>
          <p:cNvSpPr txBox="1"/>
          <p:nvPr/>
        </p:nvSpPr>
        <p:spPr>
          <a:xfrm>
            <a:off x="1659411" y="5934670"/>
            <a:ext cx="4195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Inflation is applied through the whole surface.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6233E3-32E8-4424-2477-38C79700D5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639" y="1373137"/>
            <a:ext cx="4951210" cy="4523281"/>
          </a:xfrm>
          <a:prstGeom prst="rect">
            <a:avLst/>
          </a:prstGeom>
          <a:noFill/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D1624D02-558F-8B88-D1E7-F2624019DD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8" y="6036199"/>
            <a:ext cx="771331" cy="81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987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0C12-B42C-673B-A5EF-E5CFAA9AE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069" y="-1813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002D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CFD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179B8-CA4F-0F70-6521-6E55864AF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4674"/>
            <a:ext cx="4470918" cy="5118201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Establish the element size for all faces, including the airfoil’s inner.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the whole body, body of influence is used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and all previous steps represent a common meshing methodology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Name all relevant sections</a:t>
            </a:r>
          </a:p>
        </p:txBody>
      </p:sp>
      <p:pic>
        <p:nvPicPr>
          <p:cNvPr id="4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0DA69930-4504-45D9-D8D4-00E9DF790F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0669" y="5664225"/>
            <a:ext cx="771331" cy="11937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6A72E88-8467-2CB2-CCE9-817C96E37751}"/>
              </a:ext>
            </a:extLst>
          </p:cNvPr>
          <p:cNvSpPr txBox="1"/>
          <p:nvPr/>
        </p:nvSpPr>
        <p:spPr>
          <a:xfrm>
            <a:off x="6430463" y="6035571"/>
            <a:ext cx="4195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Inflation is applied through the whole surface.</a:t>
            </a:r>
          </a:p>
        </p:txBody>
      </p:sp>
      <p:pic>
        <p:nvPicPr>
          <p:cNvPr id="5" name="Picture 4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F8BF89F7-F711-4CD0-5EB7-1C56A19ED1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567" y="1457132"/>
            <a:ext cx="4895460" cy="1458384"/>
          </a:xfrm>
          <a:prstGeom prst="rect">
            <a:avLst/>
          </a:prstGeom>
        </p:spPr>
      </p:pic>
      <p:pic>
        <p:nvPicPr>
          <p:cNvPr id="8" name="Picture 7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17A3BEC7-83ED-FBD1-83EB-EE97B48536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566" y="2900986"/>
            <a:ext cx="4895461" cy="3080415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C8EEF331-0DFE-4ABD-DDB0-D3621CCD7D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8" y="6036199"/>
            <a:ext cx="771331" cy="81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715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0C12-B42C-673B-A5EF-E5CFAA9AE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002D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CFD Model</a:t>
            </a:r>
          </a:p>
        </p:txBody>
      </p:sp>
      <p:pic>
        <p:nvPicPr>
          <p:cNvPr id="4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0DA69930-4504-45D9-D8D4-00E9DF790F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0669" y="5664225"/>
            <a:ext cx="771331" cy="11937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970D7F-B097-5C4C-BE4C-ECE1C0209E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763" y="1690688"/>
            <a:ext cx="5552906" cy="37251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D7430B3-31FF-504D-16A4-557D82A073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690688"/>
            <a:ext cx="4746837" cy="372519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EB81FF9-09D3-C1E9-B18C-90C087D71155}"/>
              </a:ext>
            </a:extLst>
          </p:cNvPr>
          <p:cNvSpPr txBox="1"/>
          <p:nvPr/>
        </p:nvSpPr>
        <p:spPr>
          <a:xfrm>
            <a:off x="1113785" y="5664225"/>
            <a:ext cx="4195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Isometric view of completed mesh.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CCA87C-71B0-B261-F6A4-025912B90439}"/>
              </a:ext>
            </a:extLst>
          </p:cNvPr>
          <p:cNvSpPr txBox="1"/>
          <p:nvPr/>
        </p:nvSpPr>
        <p:spPr>
          <a:xfrm>
            <a:off x="6546383" y="5664225"/>
            <a:ext cx="4195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Closer view of the mesh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085F0463-9C4C-00A0-9D52-95F8140583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8" y="6036199"/>
            <a:ext cx="771331" cy="81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8379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1917</TotalTime>
  <Words>780</Words>
  <Application>Microsoft Office PowerPoint</Application>
  <PresentationFormat>Widescreen</PresentationFormat>
  <Paragraphs>101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 Theme</vt:lpstr>
      <vt:lpstr>The Effects of the Martian Atmospheric Conditions on a NACA 4412 Airfoil</vt:lpstr>
      <vt:lpstr>Mars’ Significance</vt:lpstr>
      <vt:lpstr>CFD: Why is it Important?</vt:lpstr>
      <vt:lpstr>Simulating Mars and its Conditions</vt:lpstr>
      <vt:lpstr>CFD Model</vt:lpstr>
      <vt:lpstr>CFD Model</vt:lpstr>
      <vt:lpstr>CFD Model</vt:lpstr>
      <vt:lpstr>CFD Model</vt:lpstr>
      <vt:lpstr>CFD Model</vt:lpstr>
      <vt:lpstr>CFD Model</vt:lpstr>
      <vt:lpstr>CFD Model</vt:lpstr>
      <vt:lpstr>CFD Model</vt:lpstr>
      <vt:lpstr>CFD Model</vt:lpstr>
      <vt:lpstr>Results</vt:lpstr>
      <vt:lpstr>Results</vt:lpstr>
      <vt:lpstr>Results</vt:lpstr>
      <vt:lpstr>Significance</vt:lpstr>
      <vt:lpstr>Acknowledgements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Effects of the Martian Atmospheric Conditions on a NACA 4412 Airfoil</dc:title>
  <dc:creator>Carlos Higuera</dc:creator>
  <cp:lastModifiedBy>Coe, Michelle A - (macoe)</cp:lastModifiedBy>
  <cp:revision>13</cp:revision>
  <dcterms:created xsi:type="dcterms:W3CDTF">2023-04-05T14:19:06Z</dcterms:created>
  <dcterms:modified xsi:type="dcterms:W3CDTF">2023-04-14T17:46:41Z</dcterms:modified>
</cp:coreProperties>
</file>